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2"/>
  </p:notesMasterIdLst>
  <p:handoutMasterIdLst>
    <p:handoutMasterId r:id="rId13"/>
  </p:handoutMasterIdLst>
  <p:sldIdLst>
    <p:sldId id="256" r:id="rId6"/>
    <p:sldId id="258" r:id="rId7"/>
    <p:sldId id="260" r:id="rId8"/>
    <p:sldId id="322" r:id="rId9"/>
    <p:sldId id="324" r:id="rId10"/>
    <p:sldId id="257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43" autoAdjust="0"/>
    <p:restoredTop sz="93381" autoAdjust="0"/>
  </p:normalViewPr>
  <p:slideViewPr>
    <p:cSldViewPr>
      <p:cViewPr varScale="1">
        <p:scale>
          <a:sx n="69" d="100"/>
          <a:sy n="69" d="100"/>
        </p:scale>
        <p:origin x="163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43BC3F7-3A4F-2D4E-BDB1-78C7F9A5DEA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04A31A-E9A9-4741-90B2-095F5D1C80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848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1752600"/>
            <a:ext cx="9144000" cy="914400"/>
          </a:xfrm>
        </p:spPr>
        <p:txBody>
          <a:bodyPr/>
          <a:lstStyle/>
          <a:p>
            <a:r>
              <a:rPr lang="en-GB" sz="2400" b="1" dirty="0"/>
              <a:t>Evaluating crop simulation models using different fertility sources and climate model outputs to improve the productivity of sorghum</a:t>
            </a:r>
            <a:endParaRPr lang="en-US" sz="2400" b="1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95300" y="3124200"/>
            <a:ext cx="8153400" cy="685800"/>
          </a:xfrm>
        </p:spPr>
        <p:txBody>
          <a:bodyPr/>
          <a:lstStyle/>
          <a:p>
            <a:r>
              <a:rPr lang="en-GB" sz="1800" dirty="0">
                <a:latin typeface="+mn-lt"/>
              </a:rPr>
              <a:t>Akinseye Folorunso Mathew,</a:t>
            </a:r>
            <a:r>
              <a:rPr lang="en-US" sz="1800" dirty="0">
                <a:latin typeface="+mn-lt"/>
              </a:rPr>
              <a:t>Birhanu Zemadim, </a:t>
            </a:r>
            <a:r>
              <a:rPr lang="en-GB" sz="1800" dirty="0">
                <a:latin typeface="+mn-lt"/>
              </a:rPr>
              <a:t>Bouba Traore; Karamoko Traore, Mahamadou Dicko and Madina </a:t>
            </a:r>
            <a:r>
              <a:rPr lang="en-GB" sz="1800" dirty="0" err="1">
                <a:latin typeface="+mn-lt"/>
              </a:rPr>
              <a:t>Diacoumba</a:t>
            </a:r>
            <a:r>
              <a:rPr lang="en-GB" sz="1800" dirty="0">
                <a:latin typeface="+mn-lt"/>
              </a:rPr>
              <a:t> (ICRISAT), </a:t>
            </a:r>
            <a:r>
              <a:rPr lang="en-GB" sz="1800" dirty="0" err="1">
                <a:latin typeface="+mn-lt"/>
              </a:rPr>
              <a:t>Oumar</a:t>
            </a:r>
            <a:r>
              <a:rPr lang="en-GB" sz="1800" dirty="0">
                <a:latin typeface="+mn-lt"/>
              </a:rPr>
              <a:t> </a:t>
            </a:r>
            <a:r>
              <a:rPr lang="en-GB" sz="1800" dirty="0" err="1">
                <a:latin typeface="+mn-lt"/>
              </a:rPr>
              <a:t>Samake</a:t>
            </a:r>
            <a:r>
              <a:rPr lang="en-GB" sz="1800" dirty="0">
                <a:latin typeface="+mn-lt"/>
              </a:rPr>
              <a:t>(AMEDD)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536102"/>
              </p:ext>
            </p:extLst>
          </p:nvPr>
        </p:nvGraphicFramePr>
        <p:xfrm>
          <a:off x="-34636" y="0"/>
          <a:ext cx="9178636" cy="697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6474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178140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3153106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202833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278083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299294"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Outcome no.1 _ _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Output no. 1_1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Activity no.1_1_1_3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508800">
                <a:tc>
                  <a:txBody>
                    <a:bodyPr/>
                    <a:lstStyle/>
                    <a:p>
                      <a:r>
                        <a:rPr lang="en-US" sz="14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MA1112-17:</a:t>
                      </a:r>
                      <a:r>
                        <a:rPr lang="en-GB" sz="1400" b="1" dirty="0"/>
                        <a:t>Evaluating crop simulation models using different fertility sources and climate model outputs to improve the productivity of sorghum</a:t>
                      </a:r>
                      <a:endParaRPr lang="en-US" sz="1400" b="1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08800">
                <a:tc>
                  <a:txBody>
                    <a:bodyPr/>
                    <a:lstStyle/>
                    <a:p>
                      <a:r>
                        <a:rPr lang="en-US" sz="1400" b="1" dirty="0"/>
                        <a:t>Location/sites </a:t>
                      </a:r>
                    </a:p>
                    <a:p>
                      <a:r>
                        <a:rPr lang="en-US" sz="14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 err="1"/>
                        <a:t>Mpessoba</a:t>
                      </a:r>
                      <a:r>
                        <a:rPr lang="en-US" sz="1400" dirty="0"/>
                        <a:t>,  </a:t>
                      </a:r>
                      <a:r>
                        <a:rPr lang="en-US" sz="1400" dirty="0" err="1"/>
                        <a:t>Koutiala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Flola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Bougouni</a:t>
                      </a:r>
                      <a:r>
                        <a:rPr lang="en-US" sz="1400" dirty="0"/>
                        <a:t> region and </a:t>
                      </a:r>
                      <a:r>
                        <a:rPr lang="en-US" sz="1400" dirty="0" err="1"/>
                        <a:t>Samanko,Bamako</a:t>
                      </a:r>
                      <a:r>
                        <a:rPr lang="en-US" sz="1400" dirty="0"/>
                        <a:t>, Mali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08800">
                <a:tc>
                  <a:txBody>
                    <a:bodyPr/>
                    <a:lstStyle/>
                    <a:p>
                      <a:r>
                        <a:rPr lang="en-US" sz="14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b="1" dirty="0"/>
                        <a:t>June, 2018 –May, 2019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1975340">
                <a:tc>
                  <a:txBody>
                    <a:bodyPr/>
                    <a:lstStyle/>
                    <a:p>
                      <a:r>
                        <a:rPr lang="en-US" sz="1400" b="0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 fertilizer  sources and management practices that will contribute to increased sorghum productivity  will be identified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Crop simulation Models (DSSAT and APSIM) outputs under different fertilizer scenarios to future </a:t>
                      </a:r>
                      <a:r>
                        <a:rPr lang="en-GB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climati</a:t>
                      </a:r>
                      <a:r>
                        <a:rPr lang="en-US" sz="1400" dirty="0"/>
                        <a:t>.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dirty="0"/>
                        <a:t>Cost and benefit analysis micro dose application of composting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 condition 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algn="just">
                        <a:buFont typeface="+mj-lt"/>
                        <a:buAutoNum type="arabicPeriod" startAt="4"/>
                      </a:pPr>
                      <a:r>
                        <a:rPr lang="en-US" sz="1400" dirty="0"/>
                        <a:t>The field trial will contributions to capacity building of PhD student research objectives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400" dirty="0"/>
                        <a:t>At least 300 farmers will be reach on fertility micro-dosing  technology via farmers field day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400" dirty="0"/>
                        <a:t>One-conference presentation and  scientific paper on soil fertility management.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1346823">
                <a:tc>
                  <a:txBody>
                    <a:bodyPr/>
                    <a:lstStyle/>
                    <a:p>
                      <a:r>
                        <a:rPr lang="en-US" sz="14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Productivity:  Yield (k</a:t>
                      </a:r>
                      <a:r>
                        <a:rPr lang="en-GB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g/ha),</a:t>
                      </a:r>
                      <a:r>
                        <a:rPr lang="en-GB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biomass (kg/ha/season, coefficient of variability, distribution; Number of crops grown per year on a given plot (by crop), </a:t>
                      </a:r>
                    </a:p>
                    <a:p>
                      <a:pPr marL="228600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Environmental (s</a:t>
                      </a:r>
                      <a:r>
                        <a:rPr lang="en-GB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oil fertility, NPK, pH, OM at plot level</a:t>
                      </a: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Economic (net income per hectare at farm level).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Social: R</a:t>
                      </a:r>
                      <a:r>
                        <a:rPr lang="en-GB" sz="14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anking</a:t>
                      </a:r>
                      <a:r>
                        <a:rPr lang="en-GB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technologies, rating of technologies/treatments locally</a:t>
                      </a:r>
                      <a:endParaRPr lang="en-US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299294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fr-ML" sz="5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927811">
                <a:tc>
                  <a:txBody>
                    <a:bodyPr/>
                    <a:lstStyle/>
                    <a:p>
                      <a:r>
                        <a:rPr lang="en-US" sz="14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Three different </a:t>
                      </a:r>
                      <a:r>
                        <a:rPr lang="en-US" sz="14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agro</a:t>
                      </a: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-ecologies across rainfall gradient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Different fertilizer sources  and contrasted sorghum varieties as an options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Climate forecasting:</a:t>
                      </a:r>
                      <a:r>
                        <a:rPr lang="en-US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seasonal rainfall, onset of growing season , length of growing season and forecasting temperature</a:t>
                      </a:r>
                      <a:endParaRPr lang="en-US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  <a:tr h="483038">
                <a:tc>
                  <a:txBody>
                    <a:bodyPr/>
                    <a:lstStyle/>
                    <a:p>
                      <a:r>
                        <a:rPr lang="en-US" sz="14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b="1" dirty="0"/>
                        <a:t>ICRISAT: $67,900  AMEDD: $11,500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922CC3C-0D15-A249-9D22-F0273A1DA8ED}"/>
              </a:ext>
            </a:extLst>
          </p:cNvPr>
          <p:cNvSpPr/>
          <p:nvPr/>
        </p:nvSpPr>
        <p:spPr>
          <a:xfrm>
            <a:off x="304799" y="1524000"/>
            <a:ext cx="8839201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60475" indent="-1260475"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highlight>
                  <a:srgbClr val="FFFF00"/>
                </a:highlight>
              </a:rPr>
              <a:t>2. Objectives: </a:t>
            </a:r>
            <a:r>
              <a:rPr lang="en-GB" b="1" dirty="0">
                <a:highlight>
                  <a:srgbClr val="FFFF00"/>
                </a:highlight>
              </a:rPr>
              <a:t>To optimize nutrient flow under different soil fertility management for sorghum productivity</a:t>
            </a:r>
            <a:endParaRPr lang="fr-ML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0C0BE1-45A8-8849-9ED3-A4852C2F4C13}"/>
              </a:ext>
            </a:extLst>
          </p:cNvPr>
          <p:cNvSpPr/>
          <p:nvPr/>
        </p:nvSpPr>
        <p:spPr>
          <a:xfrm>
            <a:off x="304799" y="2218794"/>
            <a:ext cx="8588375" cy="1029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 algn="just">
              <a:lnSpc>
                <a:spcPct val="115000"/>
              </a:lnSpc>
              <a:spcAft>
                <a:spcPts val="0"/>
              </a:spcAft>
            </a:pPr>
            <a:r>
              <a:rPr lang="en-GB" dirty="0"/>
              <a:t>2.1 To acquire a better understanding of physiological functioning and yield potential of sorghum varieties under different fertilizer management (livestock manure and inorganic fertilizer) across different rainfall gradients and soil characterizations</a:t>
            </a:r>
            <a:endParaRPr lang="fr-M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8561EC-902F-0E4A-8B82-1E6915BF1981}"/>
              </a:ext>
            </a:extLst>
          </p:cNvPr>
          <p:cNvSpPr/>
          <p:nvPr/>
        </p:nvSpPr>
        <p:spPr>
          <a:xfrm>
            <a:off x="277089" y="3416903"/>
            <a:ext cx="8588374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 algn="just">
              <a:lnSpc>
                <a:spcPct val="115000"/>
              </a:lnSpc>
              <a:spcAft>
                <a:spcPts val="0"/>
              </a:spcAft>
            </a:pPr>
            <a:r>
              <a:rPr lang="en-GB" dirty="0"/>
              <a:t>2.2 To analyse changes in future rainfall patterns, maximum and minimum temperature under increased emission scenarios and its implication on sorghum productivity </a:t>
            </a:r>
            <a:endParaRPr lang="fr-M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1C5A71-897E-F344-80B7-E1C60A4719E2}"/>
              </a:ext>
            </a:extLst>
          </p:cNvPr>
          <p:cNvSpPr/>
          <p:nvPr/>
        </p:nvSpPr>
        <p:spPr>
          <a:xfrm>
            <a:off x="304800" y="4876800"/>
            <a:ext cx="88392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lnSpc>
                <a:spcPct val="115000"/>
              </a:lnSpc>
              <a:spcAft>
                <a:spcPts val="0"/>
              </a:spcAft>
            </a:pPr>
            <a:r>
              <a:rPr lang="en-GB" dirty="0"/>
              <a:t>2.3. To better quantify using  crop simulation models (APSIM and DSSAT), the productivity of the sorghum varieties under current agricultural management practices to future climate change</a:t>
            </a:r>
            <a:endParaRPr lang="fr-M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711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F9C5620-3C0C-9846-A80D-03B4F4685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ABF1CD7-AD8B-436E-9A1B-491470F0E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BCA3E-40A3-4390-BAF0-3E2E5DB59B37}"/>
              </a:ext>
            </a:extLst>
          </p:cNvPr>
          <p:cNvSpPr/>
          <p:nvPr/>
        </p:nvSpPr>
        <p:spPr>
          <a:xfrm>
            <a:off x="304800" y="2299049"/>
            <a:ext cx="5562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sub-plot  treatments  include:</a:t>
            </a: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Control</a:t>
            </a: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Cow manure(50g/hill) + Poultry manure (50g/hill)</a:t>
            </a: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Cow manure(100g/hill)</a:t>
            </a: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Cow manure(100g/hill)+ Micro-D_DAP(3g)</a:t>
            </a: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fr-FR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Micro-D_DAP(3g)</a:t>
            </a: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DAP 41:46:00</a:t>
            </a: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Poultry manure (150g/hill)</a:t>
            </a: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Poultry manure (100g/hill)</a:t>
            </a: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Poultry manure (50g/hill)</a:t>
            </a: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GB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Poultry manure (100g/hill) + m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4C4456-D184-4F94-BC99-4CC72500C23C}"/>
              </a:ext>
            </a:extLst>
          </p:cNvPr>
          <p:cNvSpPr/>
          <p:nvPr/>
        </p:nvSpPr>
        <p:spPr>
          <a:xfrm>
            <a:off x="152400" y="1652718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main plot : sorghum variety includes three sorghum varieties  </a:t>
            </a:r>
            <a:r>
              <a:rPr lang="en-GB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Fadda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Soumba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Tieble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(CSM335)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4328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F9C5620-3C0C-9846-A80D-03B4F4685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ABF1CD7-AD8B-436E-9A1B-491470F0E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484B46-FC6E-4ED8-BA30-4CB2CBD55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763000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480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0</TotalTime>
  <Words>570</Words>
  <Application>Microsoft Office PowerPoint</Application>
  <PresentationFormat>On-screen Show (4:3)</PresentationFormat>
  <Paragraphs>48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Folorunso Akinseye</cp:lastModifiedBy>
  <cp:revision>42</cp:revision>
  <cp:lastPrinted>2011-10-06T11:45:23Z</cp:lastPrinted>
  <dcterms:created xsi:type="dcterms:W3CDTF">2018-05-19T10:21:56Z</dcterms:created>
  <dcterms:modified xsi:type="dcterms:W3CDTF">2018-06-07T09:59:05Z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